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274" r:id="rId5"/>
    <p:sldId id="276" r:id="rId6"/>
    <p:sldId id="275" r:id="rId7"/>
    <p:sldId id="272" r:id="rId8"/>
    <p:sldId id="273" r:id="rId9"/>
    <p:sldId id="277" r:id="rId10"/>
    <p:sldId id="278" r:id="rId11"/>
    <p:sldId id="279" r:id="rId12"/>
    <p:sldId id="281" r:id="rId13"/>
    <p:sldId id="282" r:id="rId14"/>
    <p:sldId id="284" r:id="rId15"/>
    <p:sldId id="280" r:id="rId16"/>
    <p:sldId id="283" r:id="rId17"/>
    <p:sldId id="370" r:id="rId18"/>
    <p:sldId id="290" r:id="rId19"/>
    <p:sldId id="285" r:id="rId20"/>
    <p:sldId id="288" r:id="rId21"/>
    <p:sldId id="334" r:id="rId22"/>
    <p:sldId id="335" r:id="rId23"/>
    <p:sldId id="336" r:id="rId24"/>
    <p:sldId id="265" r:id="rId25"/>
    <p:sldId id="287" r:id="rId26"/>
    <p:sldId id="291" r:id="rId27"/>
    <p:sldId id="292" r:id="rId28"/>
    <p:sldId id="293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266" r:id="rId62"/>
    <p:sldId id="267" r:id="rId63"/>
    <p:sldId id="269" r:id="rId64"/>
  </p:sldIdLst>
  <p:sldSz cx="10693400" cy="7561263"/>
  <p:notesSz cx="6797675" cy="9926638"/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700"/>
    <a:srgbClr val="B6B6B6"/>
    <a:srgbClr val="C9C9C9"/>
    <a:srgbClr val="DCDCDC"/>
    <a:srgbClr val="00B9EF"/>
    <a:srgbClr val="0055A7"/>
    <a:srgbClr val="00E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996" y="10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7" d="100"/>
          <a:sy n="117" d="100"/>
        </p:scale>
        <p:origin x="-262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C6F4-7252-43D4-8E55-FFD4B53EE642}" type="datetimeFigureOut">
              <a:rPr lang="ko-KR" altLang="en-US" smtClean="0"/>
              <a:pPr/>
              <a:t>2016-05-18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6A0E1-005E-4D2B-989B-C118586A581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9442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971C6-4EA8-48FD-AFA6-51D045DC117E}" type="datetimeFigureOut">
              <a:rPr lang="ko-KR" altLang="en-US" smtClean="0"/>
              <a:pPr/>
              <a:t>2016-05-18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D8198-BF69-43AD-B186-42C400D4BDA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238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8198-BF69-43AD-B186-42C400D4BDAE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202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880000" y="1026000"/>
            <a:ext cx="7560000" cy="6300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직각 삼각형 21"/>
          <p:cNvSpPr/>
          <p:nvPr userDrawn="1"/>
        </p:nvSpPr>
        <p:spPr>
          <a:xfrm flipH="1">
            <a:off x="2880000" y="1026000"/>
            <a:ext cx="7560000" cy="6300000"/>
          </a:xfrm>
          <a:prstGeom prst="rtTriangle">
            <a:avLst/>
          </a:prstGeom>
          <a:solidFill>
            <a:srgbClr val="00B9E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cxnSp>
        <p:nvCxnSpPr>
          <p:cNvPr id="11" name="직선 연결선 10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16"/>
          <p:cNvSpPr txBox="1">
            <a:spLocks/>
          </p:cNvSpPr>
          <p:nvPr userDrawn="1"/>
        </p:nvSpPr>
        <p:spPr>
          <a:xfrm>
            <a:off x="900000" y="2923375"/>
            <a:ext cx="3600000" cy="13573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00"/>
              </a:lnSpc>
              <a:buNone/>
              <a:defRPr sz="155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>
            <a:off x="8784000" y="4739400"/>
            <a:ext cx="1080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8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1252694"/>
            <a:ext cx="7161906" cy="2242185"/>
          </a:xfrm>
          <a:prstGeom prst="rect">
            <a:avLst/>
          </a:prstGeom>
        </p:spPr>
        <p:txBody>
          <a:bodyPr wrap="none" lIns="0" tIns="0" rIns="0" bIns="0"/>
          <a:lstStyle>
            <a:lvl1pPr>
              <a:lnSpc>
                <a:spcPts val="10000"/>
              </a:lnSpc>
              <a:buNone/>
              <a:defRPr sz="7200" b="0" spc="-150">
                <a:solidFill>
                  <a:srgbClr val="0055A7"/>
                </a:solidFill>
                <a:latin typeface="나눔고딕 Light" pitchFamily="50" charset="-127"/>
                <a:ea typeface="나눔고딕 Light" pitchFamily="50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sp>
        <p:nvSpPr>
          <p:cNvPr id="19" name="텍스트 개체 틀 8"/>
          <p:cNvSpPr>
            <a:spLocks noGrp="1"/>
          </p:cNvSpPr>
          <p:nvPr>
            <p:ph type="body" sz="quarter" idx="12" hasCustomPrompt="1"/>
          </p:nvPr>
        </p:nvSpPr>
        <p:spPr>
          <a:xfrm>
            <a:off x="896400" y="5280829"/>
            <a:ext cx="5164680" cy="1000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29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sp>
        <p:nvSpPr>
          <p:cNvPr id="5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6660000" y="1529999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6" name="텍스트 개체 틀 8"/>
          <p:cNvSpPr>
            <a:spLocks noGrp="1"/>
          </p:cNvSpPr>
          <p:nvPr>
            <p:ph type="body" sz="quarter" idx="18" hasCustomPrompt="1"/>
          </p:nvPr>
        </p:nvSpPr>
        <p:spPr>
          <a:xfrm>
            <a:off x="6660000" y="5976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8568000" y="3780000"/>
            <a:ext cx="1872000" cy="1588"/>
          </a:xfrm>
          <a:prstGeom prst="line">
            <a:avLst/>
          </a:prstGeom>
          <a:ln w="3810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2880000" y="1026000"/>
            <a:ext cx="7560000" cy="6300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87840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2880000" y="1026000"/>
            <a:ext cx="7560000" cy="6300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DCDCDC"/>
              </a:solidFill>
            </a:endParaRPr>
          </a:p>
        </p:txBody>
      </p:sp>
      <p:sp>
        <p:nvSpPr>
          <p:cNvPr id="15" name="직각 삼각형 14"/>
          <p:cNvSpPr/>
          <p:nvPr userDrawn="1"/>
        </p:nvSpPr>
        <p:spPr>
          <a:xfrm flipH="1">
            <a:off x="2880000" y="1026000"/>
            <a:ext cx="7560000" cy="6300000"/>
          </a:xfrm>
          <a:prstGeom prst="rtTriangle">
            <a:avLst/>
          </a:prstGeom>
          <a:solidFill>
            <a:srgbClr val="00B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29999"/>
            <a:ext cx="7399028" cy="2898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8" hasCustomPrompt="1"/>
          </p:nvPr>
        </p:nvSpPr>
        <p:spPr>
          <a:xfrm>
            <a:off x="8118000" y="4568400"/>
            <a:ext cx="2322000" cy="27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700" b="0" spc="-170" baseline="0">
                <a:solidFill>
                  <a:srgbClr val="EE7700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텍스트 개체 틀 16"/>
          <p:cNvSpPr txBox="1">
            <a:spLocks/>
          </p:cNvSpPr>
          <p:nvPr userDrawn="1"/>
        </p:nvSpPr>
        <p:spPr>
          <a:xfrm>
            <a:off x="900000" y="2923375"/>
            <a:ext cx="3600000" cy="13573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00"/>
              </a:lnSpc>
              <a:buNone/>
              <a:defRPr sz="155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sp>
        <p:nvSpPr>
          <p:cNvPr id="10" name="텍스트 개체 틀 8"/>
          <p:cNvSpPr>
            <a:spLocks noGrp="1"/>
          </p:cNvSpPr>
          <p:nvPr>
            <p:ph type="body" sz="quarter" idx="15" hasCustomPrompt="1"/>
          </p:nvPr>
        </p:nvSpPr>
        <p:spPr>
          <a:xfrm>
            <a:off x="5202000" y="1529999"/>
            <a:ext cx="4140000" cy="49869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11" name="텍스트 개체 틀 8"/>
          <p:cNvSpPr>
            <a:spLocks noGrp="1"/>
          </p:cNvSpPr>
          <p:nvPr>
            <p:ph type="body" sz="quarter" idx="16" hasCustomPrompt="1"/>
          </p:nvPr>
        </p:nvSpPr>
        <p:spPr>
          <a:xfrm>
            <a:off x="9360000" y="1533600"/>
            <a:ext cx="1027260" cy="5400000"/>
          </a:xfrm>
          <a:prstGeom prst="rect">
            <a:avLst/>
          </a:prstGeom>
        </p:spPr>
        <p:txBody>
          <a:bodyPr lIns="0" tIns="0" rIns="0" bIns="0"/>
          <a:lstStyle>
            <a:lvl1pPr marL="514350" indent="-514350">
              <a:lnSpc>
                <a:spcPts val="3600"/>
              </a:lnSpc>
              <a:buNone/>
              <a:defRPr sz="27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5" name="직선 연결선 14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sp>
        <p:nvSpPr>
          <p:cNvPr id="5" name="텍스트 개체 틀 16"/>
          <p:cNvSpPr txBox="1">
            <a:spLocks/>
          </p:cNvSpPr>
          <p:nvPr userDrawn="1"/>
        </p:nvSpPr>
        <p:spPr>
          <a:xfrm>
            <a:off x="900000" y="2923375"/>
            <a:ext cx="3600000" cy="13573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00"/>
              </a:lnSpc>
              <a:buNone/>
              <a:defRPr sz="155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0" name="텍스트 개체 틀 8"/>
          <p:cNvSpPr>
            <a:spLocks noGrp="1"/>
          </p:cNvSpPr>
          <p:nvPr>
            <p:ph type="body" sz="quarter" idx="15" hasCustomPrompt="1"/>
          </p:nvPr>
        </p:nvSpPr>
        <p:spPr>
          <a:xfrm>
            <a:off x="5202000" y="1530000"/>
            <a:ext cx="5216798" cy="36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15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24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25" name="직선 연결선 24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27" name="직선 연결선 26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12"/>
          <p:cNvSpPr>
            <a:spLocks noGrp="1"/>
          </p:cNvSpPr>
          <p:nvPr>
            <p:ph type="body" sz="quarter" idx="18"/>
          </p:nvPr>
        </p:nvSpPr>
        <p:spPr>
          <a:xfrm>
            <a:off x="9050400" y="4957200"/>
            <a:ext cx="2174400" cy="2340000"/>
          </a:xfrm>
          <a:prstGeom prst="rect">
            <a:avLst/>
          </a:prstGeom>
        </p:spPr>
        <p:txBody>
          <a:bodyPr/>
          <a:lstStyle>
            <a:lvl1pPr>
              <a:buNone/>
              <a:defRPr sz="16700">
                <a:solidFill>
                  <a:srgbClr val="B6B6B6"/>
                </a:solidFill>
                <a:latin typeface="나눔명조" pitchFamily="18" charset="-127"/>
                <a:ea typeface="나눔명조" pitchFamily="18" charset="-127"/>
              </a:defRPr>
            </a:lvl1pPr>
            <a:lvl2pPr>
              <a:defRPr>
                <a:latin typeface="나눔명조" pitchFamily="18" charset="-127"/>
                <a:ea typeface="나눔명조" pitchFamily="18" charset="-127"/>
              </a:defRPr>
            </a:lvl2pPr>
            <a:lvl3pPr>
              <a:defRPr>
                <a:latin typeface="나눔명조" pitchFamily="18" charset="-127"/>
                <a:ea typeface="나눔명조" pitchFamily="18" charset="-127"/>
              </a:defRPr>
            </a:lvl3pPr>
            <a:lvl4pPr>
              <a:defRPr>
                <a:latin typeface="나눔명조" pitchFamily="18" charset="-127"/>
                <a:ea typeface="나눔명조" pitchFamily="18" charset="-127"/>
              </a:defRPr>
            </a:lvl4pPr>
            <a:lvl5pPr>
              <a:defRPr>
                <a:latin typeface="나눔명조" pitchFamily="18" charset="-127"/>
                <a:ea typeface="나눔명조" pitchFamily="18" charset="-127"/>
              </a:defRPr>
            </a:lvl5pPr>
          </a:lstStyle>
          <a:p>
            <a:pPr lvl="0"/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sp>
        <p:nvSpPr>
          <p:cNvPr id="5" name="텍스트 개체 틀 16"/>
          <p:cNvSpPr txBox="1">
            <a:spLocks/>
          </p:cNvSpPr>
          <p:nvPr userDrawn="1"/>
        </p:nvSpPr>
        <p:spPr>
          <a:xfrm>
            <a:off x="900000" y="2923375"/>
            <a:ext cx="3600000" cy="13573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00"/>
              </a:lnSpc>
              <a:buNone/>
              <a:defRPr sz="155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4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5" name="직선 연결선 14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17" name="직선 연결선 16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12"/>
          <p:cNvSpPr>
            <a:spLocks noGrp="1"/>
          </p:cNvSpPr>
          <p:nvPr>
            <p:ph type="body" sz="quarter" idx="18"/>
          </p:nvPr>
        </p:nvSpPr>
        <p:spPr>
          <a:xfrm>
            <a:off x="9050400" y="4957200"/>
            <a:ext cx="2174400" cy="2340000"/>
          </a:xfrm>
          <a:prstGeom prst="rect">
            <a:avLst/>
          </a:prstGeom>
        </p:spPr>
        <p:txBody>
          <a:bodyPr/>
          <a:lstStyle>
            <a:lvl1pPr>
              <a:buNone/>
              <a:defRPr sz="16700">
                <a:solidFill>
                  <a:srgbClr val="B6B6B6"/>
                </a:solidFill>
                <a:latin typeface="나눔명조" pitchFamily="18" charset="-127"/>
                <a:ea typeface="나눔명조" pitchFamily="18" charset="-127"/>
              </a:defRPr>
            </a:lvl1pPr>
            <a:lvl2pPr>
              <a:defRPr>
                <a:latin typeface="나눔명조" pitchFamily="18" charset="-127"/>
                <a:ea typeface="나눔명조" pitchFamily="18" charset="-127"/>
              </a:defRPr>
            </a:lvl2pPr>
            <a:lvl3pPr>
              <a:defRPr>
                <a:latin typeface="나눔명조" pitchFamily="18" charset="-127"/>
                <a:ea typeface="나눔명조" pitchFamily="18" charset="-127"/>
              </a:defRPr>
            </a:lvl3pPr>
            <a:lvl4pPr>
              <a:defRPr>
                <a:latin typeface="나눔명조" pitchFamily="18" charset="-127"/>
                <a:ea typeface="나눔명조" pitchFamily="18" charset="-127"/>
              </a:defRPr>
            </a:lvl4pPr>
            <a:lvl5pPr>
              <a:defRPr>
                <a:latin typeface="나눔명조" pitchFamily="18" charset="-127"/>
                <a:ea typeface="나눔명조" pitchFamily="18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5" hasCustomPrompt="1"/>
          </p:nvPr>
        </p:nvSpPr>
        <p:spPr>
          <a:xfrm>
            <a:off x="5202000" y="1530000"/>
            <a:ext cx="5216798" cy="36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15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타원 26"/>
          <p:cNvSpPr/>
          <p:nvPr userDrawn="1"/>
        </p:nvSpPr>
        <p:spPr>
          <a:xfrm>
            <a:off x="8334300" y="4310020"/>
            <a:ext cx="1728000" cy="1728000"/>
          </a:xfrm>
          <a:prstGeom prst="ellipse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55AA"/>
              </a:solidFill>
            </a:endParaRPr>
          </a:p>
        </p:txBody>
      </p:sp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sp>
        <p:nvSpPr>
          <p:cNvPr id="10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4878748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9" name="직선 연결선 18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/>
          <p:cNvSpPr/>
          <p:nvPr userDrawn="1"/>
        </p:nvSpPr>
        <p:spPr>
          <a:xfrm>
            <a:off x="4230828" y="3909600"/>
            <a:ext cx="2480400" cy="2480400"/>
          </a:xfrm>
          <a:prstGeom prst="ellipse">
            <a:avLst/>
          </a:prstGeom>
          <a:noFill/>
          <a:ln w="3810">
            <a:solidFill>
              <a:srgbClr val="EE7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55AA"/>
              </a:solidFill>
            </a:endParaRPr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460690" y="5172294"/>
            <a:ext cx="9100800" cy="0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 userDrawn="1"/>
        </p:nvGrpSpPr>
        <p:grpSpPr>
          <a:xfrm>
            <a:off x="649154" y="4296060"/>
            <a:ext cx="1728000" cy="1728000"/>
            <a:chOff x="2038205" y="3437502"/>
            <a:chExt cx="1728000" cy="1728000"/>
          </a:xfrm>
        </p:grpSpPr>
        <p:sp>
          <p:nvSpPr>
            <p:cNvPr id="25" name="타원 24"/>
            <p:cNvSpPr/>
            <p:nvPr/>
          </p:nvSpPr>
          <p:spPr>
            <a:xfrm>
              <a:off x="2038205" y="3437502"/>
              <a:ext cx="1728000" cy="1728000"/>
            </a:xfrm>
            <a:prstGeom prst="ellipse">
              <a:avLst/>
            </a:prstGeom>
            <a:solidFill>
              <a:srgbClr val="0055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055AA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56205" y="3455502"/>
              <a:ext cx="1692000" cy="1692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ko-KR" sz="1350" b="1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vertical </a:t>
              </a:r>
            </a:p>
            <a:p>
              <a:pPr algn="ctr">
                <a:lnSpc>
                  <a:spcPts val="2000"/>
                </a:lnSpc>
              </a:pPr>
              <a:r>
                <a:rPr lang="en-US" altLang="ko-KR" sz="1350" b="1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neighbor</a:t>
              </a:r>
            </a:p>
            <a:p>
              <a:pPr algn="ctr">
                <a:lnSpc>
                  <a:spcPts val="2000"/>
                </a:lnSpc>
              </a:pPr>
              <a:r>
                <a:rPr lang="en-US" altLang="ko-KR" sz="1350" b="1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hood</a:t>
              </a:r>
              <a:endParaRPr lang="ko-KR" altLang="en-US" sz="13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8" name="타원 27"/>
          <p:cNvSpPr/>
          <p:nvPr userDrawn="1"/>
        </p:nvSpPr>
        <p:spPr>
          <a:xfrm>
            <a:off x="4971888" y="3409967"/>
            <a:ext cx="1018800" cy="1018800"/>
          </a:xfrm>
          <a:prstGeom prst="ellipse">
            <a:avLst/>
          </a:prstGeom>
          <a:solidFill>
            <a:srgbClr val="ED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ED1745"/>
              </a:solidFill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5067288" y="3505367"/>
            <a:ext cx="828000" cy="82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floor</a:t>
            </a:r>
          </a:p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grilles</a:t>
            </a:r>
            <a:endParaRPr lang="ko-KR" altLang="en-US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 userDrawn="1"/>
        </p:nvSpPr>
        <p:spPr>
          <a:xfrm>
            <a:off x="4971888" y="5873961"/>
            <a:ext cx="1018800" cy="1018800"/>
          </a:xfrm>
          <a:prstGeom prst="ellipse">
            <a:avLst/>
          </a:prstGeom>
          <a:solidFill>
            <a:srgbClr val="7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55AA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5067288" y="5969361"/>
            <a:ext cx="828000" cy="82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design</a:t>
            </a:r>
            <a:endParaRPr lang="ko-KR" altLang="en-US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 userDrawn="1"/>
        </p:nvSpPr>
        <p:spPr>
          <a:xfrm>
            <a:off x="4971888" y="4650660"/>
            <a:ext cx="1018800" cy="1018800"/>
          </a:xfrm>
          <a:prstGeom prst="ellipse">
            <a:avLst/>
          </a:prstGeom>
          <a:solidFill>
            <a:srgbClr val="EC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55AA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5067288" y="4746060"/>
            <a:ext cx="828000" cy="82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criteria</a:t>
            </a:r>
            <a:endParaRPr lang="ko-KR" altLang="en-US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 userDrawn="1"/>
        </p:nvSpPr>
        <p:spPr>
          <a:xfrm>
            <a:off x="3732912" y="4650660"/>
            <a:ext cx="1018800" cy="1018800"/>
          </a:xfrm>
          <a:prstGeom prst="ellipse">
            <a:avLst/>
          </a:prstGeom>
          <a:solidFill>
            <a:srgbClr val="F26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55AA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3828312" y="4746060"/>
            <a:ext cx="828000" cy="82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expansion </a:t>
            </a:r>
          </a:p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joint</a:t>
            </a:r>
            <a:endParaRPr lang="ko-KR" altLang="en-US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 userDrawn="1"/>
        </p:nvSpPr>
        <p:spPr>
          <a:xfrm>
            <a:off x="6196906" y="4650660"/>
            <a:ext cx="1018800" cy="1018800"/>
          </a:xfrm>
          <a:prstGeom prst="ellipse">
            <a:avLst/>
          </a:prstGeom>
          <a:solidFill>
            <a:srgbClr val="78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55AA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6292306" y="4746060"/>
            <a:ext cx="828000" cy="82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Insulation </a:t>
            </a:r>
          </a:p>
          <a:p>
            <a:pPr algn="ctr">
              <a:lnSpc>
                <a:spcPts val="17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thermal</a:t>
            </a:r>
            <a:endParaRPr lang="ko-KR" altLang="en-US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8352300" y="4314060"/>
            <a:ext cx="1692000" cy="169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ko-KR" sz="13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functional architecture</a:t>
            </a:r>
            <a:endParaRPr lang="ko-KR" altLang="en-US" sz="135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텍스트 개체 틀 8"/>
          <p:cNvSpPr>
            <a:spLocks noGrp="1"/>
          </p:cNvSpPr>
          <p:nvPr>
            <p:ph type="body" sz="quarter" idx="15" hasCustomPrompt="1"/>
          </p:nvPr>
        </p:nvSpPr>
        <p:spPr>
          <a:xfrm>
            <a:off x="5202000" y="1530000"/>
            <a:ext cx="5216798" cy="36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1500" b="0" spc="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41" name="텍스트 개체 틀 12"/>
          <p:cNvSpPr>
            <a:spLocks noGrp="1"/>
          </p:cNvSpPr>
          <p:nvPr>
            <p:ph type="body" sz="quarter" idx="18"/>
          </p:nvPr>
        </p:nvSpPr>
        <p:spPr>
          <a:xfrm>
            <a:off x="9050400" y="4957200"/>
            <a:ext cx="2174400" cy="2340000"/>
          </a:xfrm>
          <a:prstGeom prst="rect">
            <a:avLst/>
          </a:prstGeom>
        </p:spPr>
        <p:txBody>
          <a:bodyPr/>
          <a:lstStyle>
            <a:lvl1pPr>
              <a:buNone/>
              <a:defRPr sz="16700">
                <a:solidFill>
                  <a:srgbClr val="B6B6B6"/>
                </a:solidFill>
                <a:latin typeface="나눔명조" pitchFamily="18" charset="-127"/>
                <a:ea typeface="나눔명조" pitchFamily="18" charset="-127"/>
              </a:defRPr>
            </a:lvl1pPr>
            <a:lvl2pPr>
              <a:defRPr>
                <a:latin typeface="나눔명조" pitchFamily="18" charset="-127"/>
                <a:ea typeface="나눔명조" pitchFamily="18" charset="-127"/>
              </a:defRPr>
            </a:lvl2pPr>
            <a:lvl3pPr>
              <a:defRPr>
                <a:latin typeface="나눔명조" pitchFamily="18" charset="-127"/>
                <a:ea typeface="나눔명조" pitchFamily="18" charset="-127"/>
              </a:defRPr>
            </a:lvl3pPr>
            <a:lvl4pPr>
              <a:defRPr>
                <a:latin typeface="나눔명조" pitchFamily="18" charset="-127"/>
                <a:ea typeface="나눔명조" pitchFamily="18" charset="-127"/>
              </a:defRPr>
            </a:lvl4pPr>
            <a:lvl5pPr>
              <a:defRPr>
                <a:latin typeface="나눔명조" pitchFamily="18" charset="-127"/>
                <a:ea typeface="나눔명조" pitchFamily="18" charset="-127"/>
              </a:defRPr>
            </a:lvl5pPr>
          </a:lstStyle>
          <a:p>
            <a:pPr lvl="0"/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cxnSp>
        <p:nvCxnSpPr>
          <p:cNvPr id="19" name="직선 연결선 18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 userDrawn="1"/>
        </p:nvCxnSpPr>
        <p:spPr>
          <a:xfrm>
            <a:off x="5058668" y="1762819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12"/>
          <p:cNvSpPr>
            <a:spLocks noGrp="1"/>
          </p:cNvSpPr>
          <p:nvPr>
            <p:ph type="body" sz="quarter" idx="18"/>
          </p:nvPr>
        </p:nvSpPr>
        <p:spPr>
          <a:xfrm>
            <a:off x="9050400" y="4957200"/>
            <a:ext cx="2174400" cy="2340000"/>
          </a:xfrm>
          <a:prstGeom prst="rect">
            <a:avLst/>
          </a:prstGeom>
        </p:spPr>
        <p:txBody>
          <a:bodyPr/>
          <a:lstStyle>
            <a:lvl1pPr>
              <a:buNone/>
              <a:defRPr sz="16700">
                <a:solidFill>
                  <a:srgbClr val="B6B6B6"/>
                </a:solidFill>
                <a:latin typeface="나눔명조" pitchFamily="18" charset="-127"/>
                <a:ea typeface="나눔명조" pitchFamily="18" charset="-127"/>
              </a:defRPr>
            </a:lvl1pPr>
            <a:lvl2pPr>
              <a:defRPr>
                <a:latin typeface="나눔명조" pitchFamily="18" charset="-127"/>
                <a:ea typeface="나눔명조" pitchFamily="18" charset="-127"/>
              </a:defRPr>
            </a:lvl2pPr>
            <a:lvl3pPr>
              <a:defRPr>
                <a:latin typeface="나눔명조" pitchFamily="18" charset="-127"/>
                <a:ea typeface="나눔명조" pitchFamily="18" charset="-127"/>
              </a:defRPr>
            </a:lvl3pPr>
            <a:lvl4pPr>
              <a:defRPr>
                <a:latin typeface="나눔명조" pitchFamily="18" charset="-127"/>
                <a:ea typeface="나눔명조" pitchFamily="18" charset="-127"/>
              </a:defRPr>
            </a:lvl4pPr>
            <a:lvl5pPr>
              <a:defRPr>
                <a:latin typeface="나눔명조" pitchFamily="18" charset="-127"/>
                <a:ea typeface="나눔명조" pitchFamily="18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14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sp>
        <p:nvSpPr>
          <p:cNvPr id="24" name="텍스트 개체 틀 8"/>
          <p:cNvSpPr>
            <a:spLocks noGrp="1"/>
          </p:cNvSpPr>
          <p:nvPr>
            <p:ph type="body" sz="quarter" idx="19" hasCustomPrompt="1"/>
          </p:nvPr>
        </p:nvSpPr>
        <p:spPr>
          <a:xfrm>
            <a:off x="5191200" y="1225980"/>
            <a:ext cx="1526400" cy="39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1500" b="0" spc="-170" baseline="0">
                <a:solidFill>
                  <a:srgbClr val="EE7700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25" name="직선 연결선 24"/>
          <p:cNvCxnSpPr/>
          <p:nvPr userDrawn="1"/>
        </p:nvCxnSpPr>
        <p:spPr>
          <a:xfrm>
            <a:off x="457200" y="4739400"/>
            <a:ext cx="1080000" cy="1588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6p사진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4159"/>
            <a:ext cx="10692384" cy="7552944"/>
          </a:xfrm>
          <a:prstGeom prst="rect">
            <a:avLst/>
          </a:prstGeom>
        </p:spPr>
      </p:pic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sp>
        <p:nvSpPr>
          <p:cNvPr id="5" name="텍스트 개체 틀 16"/>
          <p:cNvSpPr txBox="1">
            <a:spLocks/>
          </p:cNvSpPr>
          <p:nvPr userDrawn="1"/>
        </p:nvSpPr>
        <p:spPr>
          <a:xfrm>
            <a:off x="900000" y="2923375"/>
            <a:ext cx="3600000" cy="13573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00"/>
              </a:lnSpc>
              <a:buNone/>
              <a:defRPr sz="155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0" name="텍스트 개체 틀 8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2268463"/>
            <a:ext cx="9559268" cy="25202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5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4" name="직선 연결선 13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16" name="직선 연결선 15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12"/>
          <p:cNvSpPr>
            <a:spLocks noGrp="1"/>
          </p:cNvSpPr>
          <p:nvPr>
            <p:ph type="body" sz="quarter" idx="18"/>
          </p:nvPr>
        </p:nvSpPr>
        <p:spPr>
          <a:xfrm>
            <a:off x="9050400" y="4957200"/>
            <a:ext cx="2174400" cy="2340000"/>
          </a:xfrm>
          <a:prstGeom prst="rect">
            <a:avLst/>
          </a:prstGeom>
        </p:spPr>
        <p:txBody>
          <a:bodyPr/>
          <a:lstStyle>
            <a:lvl1pPr>
              <a:buNone/>
              <a:defRPr sz="16700">
                <a:solidFill>
                  <a:srgbClr val="B6B6B6"/>
                </a:solidFill>
                <a:latin typeface="나눔명조" pitchFamily="18" charset="-127"/>
                <a:ea typeface="나눔명조" pitchFamily="18" charset="-127"/>
              </a:defRPr>
            </a:lvl1pPr>
            <a:lvl2pPr>
              <a:defRPr>
                <a:latin typeface="나눔명조" pitchFamily="18" charset="-127"/>
                <a:ea typeface="나눔명조" pitchFamily="18" charset="-127"/>
              </a:defRPr>
            </a:lvl2pPr>
            <a:lvl3pPr>
              <a:defRPr>
                <a:latin typeface="나눔명조" pitchFamily="18" charset="-127"/>
                <a:ea typeface="나눔명조" pitchFamily="18" charset="-127"/>
              </a:defRPr>
            </a:lvl3pPr>
            <a:lvl4pPr>
              <a:defRPr>
                <a:latin typeface="나눔명조" pitchFamily="18" charset="-127"/>
                <a:ea typeface="나눔명조" pitchFamily="18" charset="-127"/>
              </a:defRPr>
            </a:lvl4pPr>
            <a:lvl5pPr>
              <a:defRPr>
                <a:latin typeface="나눔명조" pitchFamily="18" charset="-127"/>
                <a:ea typeface="나눔명조" pitchFamily="18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19" name="텍스트 개체 틀 8"/>
          <p:cNvSpPr>
            <a:spLocks noGrp="1"/>
          </p:cNvSpPr>
          <p:nvPr>
            <p:ph type="body" sz="quarter" idx="19" hasCustomPrompt="1"/>
          </p:nvPr>
        </p:nvSpPr>
        <p:spPr>
          <a:xfrm>
            <a:off x="900000" y="5887246"/>
            <a:ext cx="9559268" cy="25202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50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21" name="텍스트 개체 틀 8"/>
          <p:cNvSpPr>
            <a:spLocks noGrp="1"/>
          </p:cNvSpPr>
          <p:nvPr>
            <p:ph type="body" sz="quarter" idx="20" hasCustomPrompt="1"/>
          </p:nvPr>
        </p:nvSpPr>
        <p:spPr>
          <a:xfrm>
            <a:off x="900000" y="5148783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7p사진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04" y="5683"/>
            <a:ext cx="10680192" cy="7549896"/>
          </a:xfrm>
          <a:prstGeom prst="rect">
            <a:avLst/>
          </a:prstGeom>
        </p:spPr>
      </p:pic>
      <p:sp>
        <p:nvSpPr>
          <p:cNvPr id="3" name="텍스트 개체 틀 9"/>
          <p:cNvSpPr txBox="1">
            <a:spLocks/>
          </p:cNvSpPr>
          <p:nvPr userDrawn="1"/>
        </p:nvSpPr>
        <p:spPr>
          <a:xfrm>
            <a:off x="828000" y="1280301"/>
            <a:ext cx="6789764" cy="12824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5200"/>
              </a:lnSpc>
              <a:buNone/>
              <a:defRPr sz="9100" b="1" baseline="0">
                <a:solidFill>
                  <a:srgbClr val="EA551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A5514"/>
              </a:solidFill>
              <a:effectLst/>
              <a:uLnTx/>
              <a:uFillTx/>
              <a:latin typeface="나눔고딕 Light" pitchFamily="50" charset="-127"/>
              <a:ea typeface="나눔고딕 Light" pitchFamily="50" charset="-127"/>
              <a:cs typeface="+mn-cs"/>
            </a:endParaRPr>
          </a:p>
        </p:txBody>
      </p:sp>
      <p:sp>
        <p:nvSpPr>
          <p:cNvPr id="5" name="텍스트 개체 틀 16"/>
          <p:cNvSpPr txBox="1">
            <a:spLocks/>
          </p:cNvSpPr>
          <p:nvPr userDrawn="1"/>
        </p:nvSpPr>
        <p:spPr>
          <a:xfrm>
            <a:off x="900000" y="2923375"/>
            <a:ext cx="3600000" cy="13573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00"/>
              </a:lnSpc>
              <a:buNone/>
              <a:defRPr sz="155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marL="0" marR="0" lvl="0" indent="0" algn="l" defTabSz="1043056" rtl="0" eaLnBrk="1" fontAlgn="auto" latinLnBrk="1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0" name="텍스트 개체 틀 8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2268463"/>
            <a:ext cx="9559268" cy="25202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500" b="0" spc="-170" baseline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4" name="직선 연결선 13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16" name="직선 연결선 15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12"/>
          <p:cNvSpPr>
            <a:spLocks noGrp="1"/>
          </p:cNvSpPr>
          <p:nvPr>
            <p:ph type="body" sz="quarter" idx="18"/>
          </p:nvPr>
        </p:nvSpPr>
        <p:spPr>
          <a:xfrm>
            <a:off x="9050400" y="4957200"/>
            <a:ext cx="2174400" cy="2340000"/>
          </a:xfrm>
          <a:prstGeom prst="rect">
            <a:avLst/>
          </a:prstGeom>
        </p:spPr>
        <p:txBody>
          <a:bodyPr/>
          <a:lstStyle>
            <a:lvl1pPr>
              <a:buNone/>
              <a:defRPr sz="1670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defRPr>
            </a:lvl1pPr>
            <a:lvl2pPr>
              <a:defRPr>
                <a:latin typeface="나눔명조" pitchFamily="18" charset="-127"/>
                <a:ea typeface="나눔명조" pitchFamily="18" charset="-127"/>
              </a:defRPr>
            </a:lvl2pPr>
            <a:lvl3pPr>
              <a:defRPr>
                <a:latin typeface="나눔명조" pitchFamily="18" charset="-127"/>
                <a:ea typeface="나눔명조" pitchFamily="18" charset="-127"/>
              </a:defRPr>
            </a:lvl3pPr>
            <a:lvl4pPr>
              <a:defRPr>
                <a:latin typeface="나눔명조" pitchFamily="18" charset="-127"/>
                <a:ea typeface="나눔명조" pitchFamily="18" charset="-127"/>
              </a:defRPr>
            </a:lvl4pPr>
            <a:lvl5pPr>
              <a:defRPr>
                <a:latin typeface="나눔명조" pitchFamily="18" charset="-127"/>
                <a:ea typeface="나눔명조" pitchFamily="18" charset="-127"/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19" name="텍스트 개체 틀 8"/>
          <p:cNvSpPr>
            <a:spLocks noGrp="1"/>
          </p:cNvSpPr>
          <p:nvPr>
            <p:ph type="body" sz="quarter" idx="19" hasCustomPrompt="1"/>
          </p:nvPr>
        </p:nvSpPr>
        <p:spPr>
          <a:xfrm>
            <a:off x="900000" y="5887246"/>
            <a:ext cx="9559268" cy="25202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500" b="0" spc="-170" baseline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21" name="텍스트 개체 틀 8"/>
          <p:cNvSpPr>
            <a:spLocks noGrp="1"/>
          </p:cNvSpPr>
          <p:nvPr>
            <p:ph type="body" sz="quarter" idx="20" hasCustomPrompt="1"/>
          </p:nvPr>
        </p:nvSpPr>
        <p:spPr>
          <a:xfrm>
            <a:off x="900000" y="5148783"/>
            <a:ext cx="360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8"/>
          <p:cNvSpPr>
            <a:spLocks noGrp="1"/>
          </p:cNvSpPr>
          <p:nvPr>
            <p:ph type="body" sz="quarter" idx="17" hasCustomPrompt="1"/>
          </p:nvPr>
        </p:nvSpPr>
        <p:spPr>
          <a:xfrm>
            <a:off x="900000" y="1530000"/>
            <a:ext cx="8820000" cy="464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70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0" y="5148000"/>
            <a:ext cx="1620000" cy="2412000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ts val="16700"/>
              </a:lnSpc>
              <a:spcBef>
                <a:spcPts val="0"/>
              </a:spcBef>
              <a:buNone/>
              <a:defRPr sz="16700" b="0" spc="-150">
                <a:solidFill>
                  <a:srgbClr val="C9C9C9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sp>
        <p:nvSpPr>
          <p:cNvPr id="10" name="텍스트 개체 틀 8"/>
          <p:cNvSpPr>
            <a:spLocks noGrp="1"/>
          </p:cNvSpPr>
          <p:nvPr>
            <p:ph type="body" sz="quarter" idx="18" hasCustomPrompt="1"/>
          </p:nvPr>
        </p:nvSpPr>
        <p:spPr>
          <a:xfrm>
            <a:off x="900000" y="3060000"/>
            <a:ext cx="1296000" cy="39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35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9" hasCustomPrompt="1"/>
          </p:nvPr>
        </p:nvSpPr>
        <p:spPr>
          <a:xfrm>
            <a:off x="2268000" y="3060000"/>
            <a:ext cx="2880000" cy="39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35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14" name="텍스트 개체 틀 8"/>
          <p:cNvSpPr>
            <a:spLocks noGrp="1"/>
          </p:cNvSpPr>
          <p:nvPr>
            <p:ph type="body" sz="quarter" idx="20" hasCustomPrompt="1"/>
          </p:nvPr>
        </p:nvSpPr>
        <p:spPr>
          <a:xfrm>
            <a:off x="5616000" y="3060000"/>
            <a:ext cx="1296000" cy="39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350" b="0" spc="-170" baseline="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17" name="텍스트 개체 틀 8"/>
          <p:cNvSpPr>
            <a:spLocks noGrp="1"/>
          </p:cNvSpPr>
          <p:nvPr>
            <p:ph type="body" sz="quarter" idx="23" hasCustomPrompt="1"/>
          </p:nvPr>
        </p:nvSpPr>
        <p:spPr>
          <a:xfrm>
            <a:off x="6984000" y="3060000"/>
            <a:ext cx="2880000" cy="39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350" b="0" spc="-170" baseline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내용</a:t>
            </a:r>
            <a:endParaRPr lang="ko-KR" altLang="en-US" dirty="0"/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2880000" y="342000"/>
            <a:ext cx="7560000" cy="1588"/>
          </a:xfrm>
          <a:prstGeom prst="line">
            <a:avLst/>
          </a:prstGeom>
          <a:ln w="3175">
            <a:solidFill>
              <a:srgbClr val="005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텍스트 개체 틀 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0" y="65855"/>
            <a:ext cx="7560000" cy="642941"/>
          </a:xfrm>
          <a:prstGeom prst="rect">
            <a:avLst/>
          </a:prstGeom>
        </p:spPr>
        <p:txBody>
          <a:bodyPr lIns="0" tIns="0" rIns="0" bIns="0"/>
          <a:lstStyle>
            <a:lvl1pPr algn="ctr">
              <a:buNone/>
              <a:defRPr sz="2700" b="0" spc="-150">
                <a:solidFill>
                  <a:srgbClr val="0055A7"/>
                </a:solidFill>
                <a:latin typeface="나눔명조" pitchFamily="18" charset="-127"/>
                <a:ea typeface="나눔명조" pitchFamily="18" charset="-127"/>
              </a:defRPr>
            </a:lvl1pPr>
          </a:lstStyle>
          <a:p>
            <a:pPr lvl="0"/>
            <a:r>
              <a:rPr lang="ko-KR" altLang="en-US" dirty="0" smtClean="0"/>
              <a:t>제목 </a:t>
            </a:r>
            <a:endParaRPr lang="ko-KR" altLang="en-US" dirty="0"/>
          </a:p>
        </p:txBody>
      </p:sp>
      <p:cxnSp>
        <p:nvCxnSpPr>
          <p:cNvPr id="20" name="직선 연결선 19"/>
          <p:cNvCxnSpPr/>
          <p:nvPr userDrawn="1"/>
        </p:nvCxnSpPr>
        <p:spPr>
          <a:xfrm>
            <a:off x="2880000" y="1026000"/>
            <a:ext cx="7560000" cy="1588"/>
          </a:xfrm>
          <a:prstGeom prst="line">
            <a:avLst/>
          </a:prstGeom>
          <a:ln w="3175">
            <a:solidFill>
              <a:srgbClr val="00B9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1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표지사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6428" y="1021411"/>
            <a:ext cx="7559040" cy="6300216"/>
          </a:xfrm>
          <a:prstGeom prst="rect">
            <a:avLst/>
          </a:prstGeom>
        </p:spPr>
      </p:pic>
      <p:sp>
        <p:nvSpPr>
          <p:cNvPr id="12" name="텍스트 개체 틀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ts val="7500"/>
              </a:lnSpc>
            </a:pPr>
            <a:r>
              <a:rPr lang="ko-KR" altLang="en-US" dirty="0" smtClean="0"/>
              <a:t>자재승인공급원</a:t>
            </a:r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2"/>
          </p:nvPr>
        </p:nvSpPr>
        <p:spPr>
          <a:xfrm>
            <a:off x="326036" y="5230439"/>
            <a:ext cx="5164680" cy="1000132"/>
          </a:xfrm>
        </p:spPr>
        <p:txBody>
          <a:bodyPr/>
          <a:lstStyle/>
          <a:p>
            <a:r>
              <a:rPr lang="ko-KR" altLang="en-US" dirty="0" smtClean="0"/>
              <a:t>주식회사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한솔패널시스템</a:t>
            </a:r>
            <a:endParaRPr lang="ko-KR" altLang="en-US" dirty="0" smtClean="0"/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 smtClean="0"/>
              <a:t>Hansolpanel</a:t>
            </a:r>
            <a:r>
              <a:rPr lang="en-US" altLang="ko-KR" dirty="0" smtClean="0"/>
              <a:t> System</a:t>
            </a:r>
            <a:endParaRPr lang="ko-KR" altLang="en-US" dirty="0" smtClean="0"/>
          </a:p>
        </p:txBody>
      </p:sp>
      <p:sp>
        <p:nvSpPr>
          <p:cNvPr id="8" name="직각 삼각형 7"/>
          <p:cNvSpPr/>
          <p:nvPr/>
        </p:nvSpPr>
        <p:spPr>
          <a:xfrm flipH="1">
            <a:off x="2889784" y="1019101"/>
            <a:ext cx="7560000" cy="6300000"/>
          </a:xfrm>
          <a:prstGeom prst="rtTriangle">
            <a:avLst/>
          </a:prstGeom>
          <a:solidFill>
            <a:srgbClr val="00B9E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0" y="6338971"/>
            <a:ext cx="2542999" cy="826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946" y="2691697"/>
            <a:ext cx="5040560" cy="100181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ko-KR" altLang="en-US" sz="1550" dirty="0" smtClean="0">
                <a:solidFill>
                  <a:srgbClr val="4C2C8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건축문화를 선도하는 기업</a:t>
            </a:r>
            <a:endParaRPr lang="en-US" altLang="ko-KR" sz="1550" dirty="0" smtClean="0">
              <a:solidFill>
                <a:srgbClr val="4C2C8D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91146" marR="0" indent="-391146" algn="l" defTabSz="1043056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ko-KR" altLang="en-US" sz="1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꿈을 향해 달려가는 기업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6" t="7575" r="29687" b="4853"/>
          <a:stretch/>
        </p:blipFill>
        <p:spPr>
          <a:xfrm>
            <a:off x="3921092" y="1188343"/>
            <a:ext cx="5400000" cy="6120000"/>
          </a:xfrm>
          <a:prstGeom prst="rect">
            <a:avLst/>
          </a:prstGeom>
        </p:spPr>
      </p:pic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9500" y="104444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품질 경영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64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7863" y="104432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공장 등록증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06" y="1188343"/>
            <a:ext cx="540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50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21203" y="104432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법인 인감증명서 사본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54" y="1116336"/>
            <a:ext cx="540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25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등기부등본 사본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54" y="1267114"/>
            <a:ext cx="5400000" cy="61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70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등기부등본 사본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93" y="1260351"/>
            <a:ext cx="540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6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납세증명서 사본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54" y="1260351"/>
            <a:ext cx="5400000" cy="61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46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4212" y="2124447"/>
            <a:ext cx="9361040" cy="15368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ko-KR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설비보유 </a:t>
            </a:r>
            <a:endParaRPr kumimoji="0" lang="en-US" altLang="ko-KR" sz="7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lang="en-US" altLang="ko-KR" sz="7200" noProof="0" dirty="0" smtClean="0">
              <a:solidFill>
                <a:srgbClr val="4C2C8D"/>
              </a:solidFill>
              <a:latin typeface="나눔명조" pitchFamily="18" charset="-127"/>
              <a:ea typeface="나눔명조" pitchFamily="18" charset="-127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altLang="ko-KR" sz="7200" b="0" i="0" u="none" strike="noStrike" kern="1200" cap="none" spc="0" normalizeH="0" baseline="0" dirty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7200" noProof="0" dirty="0" smtClean="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rPr>
              <a:t>           </a:t>
            </a:r>
            <a:r>
              <a:rPr lang="ko-KR" altLang="en-US" sz="7200" noProof="0" dirty="0" smtClean="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rPr>
              <a:t>현황</a:t>
            </a:r>
            <a:endParaRPr kumimoji="0" lang="ko-KR" altLang="en-US" sz="7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설비보유현황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28" y="1548605"/>
            <a:ext cx="7200000" cy="58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설비보유현황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60" y="1529311"/>
            <a:ext cx="720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9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24447"/>
            <a:ext cx="9361040" cy="15368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ko-KR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납품실적 </a:t>
            </a:r>
            <a:endParaRPr kumimoji="0" lang="en-US" altLang="ko-KR" sz="7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lang="en-US" altLang="ko-KR" sz="7200" dirty="0">
              <a:solidFill>
                <a:srgbClr val="4C2C8D"/>
              </a:solidFill>
              <a:latin typeface="나눔명조" pitchFamily="18" charset="-127"/>
              <a:ea typeface="나눔명조" pitchFamily="18" charset="-127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altLang="ko-KR" sz="7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7200" dirty="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kumimoji="0" lang="ko-KR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 시공실적</a:t>
            </a:r>
          </a:p>
        </p:txBody>
      </p:sp>
    </p:spTree>
    <p:extLst>
      <p:ext uri="{BB962C8B-B14F-4D97-AF65-F5344CB8AC3E}">
        <p14:creationId xmlns:p14="http://schemas.microsoft.com/office/powerpoint/2010/main" val="23777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5"/>
          </p:nvPr>
        </p:nvSpPr>
        <p:spPr>
          <a:xfrm>
            <a:off x="6066780" y="1188343"/>
            <a:ext cx="4140000" cy="637292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인사말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기업개요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경영이념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</a:t>
            </a:r>
            <a:r>
              <a:rPr lang="ko-KR" altLang="en-US" sz="1200" dirty="0" err="1" smtClean="0"/>
              <a:t>비젼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조직도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연혁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품질경영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공장등록증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인감증명서 사본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등기부등본 사본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납세완납증명서 사본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설비현황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납품 및  시공실적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</a:t>
            </a:r>
            <a:r>
              <a:rPr lang="ko-KR" altLang="en-US" sz="1200" dirty="0" err="1" smtClean="0"/>
              <a:t>난연패널</a:t>
            </a:r>
            <a:r>
              <a:rPr lang="ko-KR" altLang="en-US" sz="1200" dirty="0" smtClean="0"/>
              <a:t> 시험성적서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</a:t>
            </a:r>
            <a:r>
              <a:rPr lang="ko-KR" altLang="en-US" sz="1200" dirty="0" err="1" smtClean="0"/>
              <a:t>오시는길</a:t>
            </a:r>
            <a:endParaRPr lang="en-US" altLang="ko-KR" sz="1200" dirty="0" smtClean="0"/>
          </a:p>
          <a:p>
            <a:pPr>
              <a:lnSpc>
                <a:spcPct val="200000"/>
              </a:lnSpc>
            </a:pPr>
            <a:endParaRPr lang="en-US" altLang="ko-KR" sz="1200" dirty="0" smtClean="0"/>
          </a:p>
          <a:p>
            <a:pPr>
              <a:lnSpc>
                <a:spcPct val="200000"/>
              </a:lnSpc>
            </a:pPr>
            <a:endParaRPr lang="en-US" altLang="ko-KR" sz="1200" dirty="0" smtClean="0"/>
          </a:p>
          <a:p>
            <a:pPr>
              <a:lnSpc>
                <a:spcPct val="200000"/>
              </a:lnSpc>
            </a:pPr>
            <a:endParaRPr lang="en-US" altLang="ko-KR" sz="1200" dirty="0" smtClean="0"/>
          </a:p>
          <a:p>
            <a:pPr>
              <a:lnSpc>
                <a:spcPct val="200000"/>
              </a:lnSpc>
            </a:pPr>
            <a:endParaRPr lang="ko-KR" altLang="en-US" sz="1200" dirty="0" smtClean="0"/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4" y="5292799"/>
            <a:ext cx="5040560" cy="10802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ko-KR" altLang="en-US" sz="1800" dirty="0" smtClean="0">
                <a:solidFill>
                  <a:srgbClr val="4C2C8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건축문화를 선도하는 기업</a:t>
            </a:r>
            <a:endParaRPr lang="en-US" altLang="ko-KR" sz="1800" dirty="0" smtClean="0">
              <a:solidFill>
                <a:srgbClr val="4C2C8D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91146" marR="0" indent="-391146" algn="l" defTabSz="1043056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꿈을 향해 달려가는 기업</a:t>
            </a:r>
          </a:p>
        </p:txBody>
      </p:sp>
      <p:sp>
        <p:nvSpPr>
          <p:cNvPr id="9" name="텍스트 개체 틀 14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 smtClean="0"/>
              <a:t>Hansolpanel</a:t>
            </a:r>
            <a:r>
              <a:rPr lang="en-US" altLang="ko-KR" dirty="0" smtClean="0"/>
              <a:t> System</a:t>
            </a:r>
            <a:endParaRPr lang="ko-KR" alt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납품 및 시공실적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0" b="43015"/>
          <a:stretch/>
        </p:blipFill>
        <p:spPr>
          <a:xfrm>
            <a:off x="3147548" y="1593133"/>
            <a:ext cx="7983160" cy="59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납품 및 시공실적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33489"/>
          <a:stretch/>
        </p:blipFill>
        <p:spPr>
          <a:xfrm>
            <a:off x="3151460" y="1067695"/>
            <a:ext cx="8267279" cy="70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납품 및 시공실적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r="13954" b="38572"/>
          <a:stretch/>
        </p:blipFill>
        <p:spPr>
          <a:xfrm>
            <a:off x="3150159" y="1908423"/>
            <a:ext cx="788517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납품 및 시공실적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8797" r="19797" b="38098"/>
          <a:stretch/>
        </p:blipFill>
        <p:spPr>
          <a:xfrm>
            <a:off x="3726223" y="1980431"/>
            <a:ext cx="687706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63760" y="4957200"/>
            <a:ext cx="9361040" cy="13152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ko-KR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EPS</a:t>
            </a:r>
            <a:r>
              <a:rPr lang="ko-KR" altLang="en-US" sz="7200" dirty="0" smtClean="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rPr>
              <a:t>패널</a:t>
            </a:r>
            <a:endParaRPr kumimoji="0" lang="en-US" altLang="ko-KR" sz="7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7200" dirty="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rPr>
              <a:t/>
            </a:r>
            <a:br>
              <a:rPr lang="en-US" altLang="ko-KR" sz="7200" dirty="0">
                <a:solidFill>
                  <a:srgbClr val="4C2C8D"/>
                </a:solidFill>
                <a:latin typeface="나눔명조" pitchFamily="18" charset="-127"/>
                <a:ea typeface="나눔명조" pitchFamily="18" charset="-127"/>
              </a:rPr>
            </a:br>
            <a:endParaRPr lang="en-US" altLang="ko-KR" sz="7200" dirty="0" smtClean="0">
              <a:solidFill>
                <a:srgbClr val="4C2C8D"/>
              </a:solidFill>
              <a:latin typeface="나눔명조" pitchFamily="18" charset="-127"/>
              <a:ea typeface="나눔명조" pitchFamily="18" charset="-127"/>
            </a:endParaRPr>
          </a:p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 </a:t>
            </a:r>
            <a:r>
              <a:rPr kumimoji="0" lang="en-US" altLang="ko-KR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   </a:t>
            </a:r>
            <a:r>
              <a:rPr kumimoji="0" lang="ko-KR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2C8D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rPr>
              <a:t>시험성적서</a:t>
            </a:r>
            <a:endParaRPr kumimoji="0" lang="en-US" altLang="ko-KR" sz="720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  <a:cs typeface="+mn-cs"/>
            </a:endParaRPr>
          </a:p>
        </p:txBody>
      </p:sp>
      <p:sp>
        <p:nvSpPr>
          <p:cNvPr id="15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64907"/>
            <a:ext cx="5400000" cy="6120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3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2" y="1258683"/>
            <a:ext cx="5400000" cy="6120000"/>
          </a:xfrm>
          <a:prstGeom prst="rect">
            <a:avLst/>
          </a:prstGeom>
        </p:spPr>
      </p:pic>
      <p:sp>
        <p:nvSpPr>
          <p:cNvPr id="8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76" y="1260351"/>
            <a:ext cx="5400000" cy="6120000"/>
          </a:xfrm>
          <a:prstGeom prst="rect">
            <a:avLst/>
          </a:prstGeom>
        </p:spPr>
      </p:pic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3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67774"/>
            <a:ext cx="5400000" cy="6120000"/>
          </a:xfrm>
          <a:prstGeom prst="rect">
            <a:avLst/>
          </a:prstGeom>
        </p:spPr>
      </p:pic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4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76" y="12586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9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3594441" y="985274"/>
            <a:ext cx="7088322" cy="6139064"/>
          </a:xfrm>
        </p:spPr>
        <p:txBody>
          <a:bodyPr/>
          <a:lstStyle/>
          <a:p>
            <a:r>
              <a:rPr lang="ko-KR" altLang="en-US" sz="1200" dirty="0" smtClean="0"/>
              <a:t>더 넓은 세계를 향해  </a:t>
            </a:r>
            <a:r>
              <a:rPr lang="ko-KR" altLang="en-US" sz="1200" dirty="0" err="1" smtClean="0"/>
              <a:t>발도움</a:t>
            </a:r>
            <a:r>
              <a:rPr lang="ko-KR" altLang="en-US" sz="1200" dirty="0" smtClean="0"/>
              <a:t> 하겠습니다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고객의 마음을 최우선으로 하며 대한민국을 대표하는 </a:t>
            </a:r>
            <a:r>
              <a:rPr lang="ko-KR" altLang="en-US" sz="1200" dirty="0" err="1" smtClean="0"/>
              <a:t>판넬</a:t>
            </a:r>
            <a:r>
              <a:rPr lang="ko-KR" altLang="en-US" sz="1200" dirty="0" smtClean="0"/>
              <a:t> 전문회사가 되기 위해  끊임없는 도전으로 </a:t>
            </a:r>
            <a:r>
              <a:rPr lang="ko-KR" altLang="en-US" sz="1200" dirty="0"/>
              <a:t> </a:t>
            </a:r>
            <a:r>
              <a:rPr lang="ko-KR" altLang="en-US" sz="1200" dirty="0" smtClean="0"/>
              <a:t>최고의 기술을 향해  전진하는 </a:t>
            </a:r>
            <a:r>
              <a:rPr lang="ko-KR" altLang="en-US" sz="1200" dirty="0" err="1" smtClean="0"/>
              <a:t>한솔패널시스템이</a:t>
            </a:r>
            <a:r>
              <a:rPr lang="ko-KR" altLang="en-US" sz="1200" dirty="0" smtClean="0"/>
              <a:t> 되겠습니다</a:t>
            </a:r>
            <a:r>
              <a:rPr lang="en-US" altLang="ko-KR" sz="1200" dirty="0" smtClean="0"/>
              <a:t>. </a:t>
            </a:r>
            <a:endParaRPr lang="en-US" altLang="ko-KR" sz="1200" dirty="0"/>
          </a:p>
          <a:p>
            <a:r>
              <a:rPr lang="ko-KR" altLang="en-US" sz="1200" dirty="0" smtClean="0"/>
              <a:t>안녕하세요</a:t>
            </a:r>
            <a:r>
              <a:rPr lang="en-US" altLang="ko-KR" sz="1200" dirty="0" smtClean="0"/>
              <a:t>. </a:t>
            </a:r>
            <a:r>
              <a:rPr lang="ko-KR" altLang="en-US" sz="1200" dirty="0" err="1" smtClean="0"/>
              <a:t>한솔패널시스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템입니다</a:t>
            </a:r>
            <a:r>
              <a:rPr lang="en-US" altLang="ko-KR" sz="1200" dirty="0" smtClean="0"/>
              <a:t>. </a:t>
            </a:r>
          </a:p>
          <a:p>
            <a:r>
              <a:rPr lang="ko-KR" altLang="en-US" sz="1200" dirty="0" smtClean="0"/>
              <a:t>인재와 기술을 바탕으로 새로운 미래를 도전하고 있으며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고객만족을 경영이념으로 최고의 제품으로 고객에게 보답하고자 노력하고 있습니다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건축문화와 선두주자로 </a:t>
            </a:r>
            <a:r>
              <a:rPr lang="ko-KR" altLang="en-US" sz="1200" dirty="0" err="1" smtClean="0"/>
              <a:t>조립식판넬의</a:t>
            </a:r>
            <a:r>
              <a:rPr lang="ko-KR" altLang="en-US" sz="1200" dirty="0" smtClean="0"/>
              <a:t> 편리함과 기존 건축물의  장점을 살리고 단점을 보완하여 심미성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기능성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경제성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안정성을 고려한 패널시스템의  제공을 할 것입니다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일심동체라는 사훈 아래 </a:t>
            </a:r>
            <a:r>
              <a:rPr lang="ko-KR" altLang="en-US" sz="1200" dirty="0" err="1" smtClean="0"/>
              <a:t>한솔패널시스템</a:t>
            </a:r>
            <a:r>
              <a:rPr lang="ko-KR" altLang="en-US" sz="1200" dirty="0" smtClean="0"/>
              <a:t>  임직원  모두는 맡은 바 임무에  소홀함이 없이 고객님께  다가 갈 것입니다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앞으로 지속적인 관심과  격려를 </a:t>
            </a:r>
            <a:r>
              <a:rPr lang="ko-KR" altLang="en-US" sz="1200" dirty="0" err="1" smtClean="0"/>
              <a:t>부탁드리며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고객과 함께 더욱 크게 성장하는 </a:t>
            </a:r>
            <a:r>
              <a:rPr lang="ko-KR" altLang="en-US" sz="1200" dirty="0" err="1" smtClean="0"/>
              <a:t>한솔패널시스템이</a:t>
            </a:r>
            <a:r>
              <a:rPr lang="ko-KR" altLang="en-US" sz="1200" dirty="0" smtClean="0"/>
              <a:t> 되고자 앞으로도 더 노력하는 기업이 되겠습니다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감사합니다</a:t>
            </a:r>
            <a:r>
              <a:rPr lang="en-US" altLang="ko-KR" sz="1200" dirty="0" smtClean="0"/>
              <a:t>. </a:t>
            </a:r>
          </a:p>
          <a:p>
            <a:pPr algn="r"/>
            <a:r>
              <a:rPr lang="ko-KR" altLang="en-US" sz="1600" b="1" dirty="0"/>
              <a:t>㈜</a:t>
            </a:r>
            <a:r>
              <a:rPr lang="ko-KR" altLang="en-US" sz="1600" b="1" dirty="0" err="1"/>
              <a:t>한솔패널시스템</a:t>
            </a:r>
            <a:r>
              <a:rPr lang="ko-KR" altLang="en-US" sz="1600" b="1" dirty="0"/>
              <a:t> 임직원 일동</a:t>
            </a:r>
            <a:endParaRPr lang="en-US" altLang="ko-KR" sz="1600" b="1" dirty="0" smtClean="0"/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인사말</a:t>
            </a:r>
          </a:p>
          <a:p>
            <a:endParaRPr lang="ko-KR" altLang="en-US" dirty="0"/>
          </a:p>
        </p:txBody>
      </p:sp>
      <p:sp>
        <p:nvSpPr>
          <p:cNvPr id="8" name="텍스트 개체 틀 14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 smtClean="0"/>
              <a:t>Hansolpanel</a:t>
            </a:r>
            <a:r>
              <a:rPr lang="en-US" altLang="ko-KR" dirty="0" smtClean="0"/>
              <a:t> System</a:t>
            </a:r>
            <a:endParaRPr lang="ko-KR" alt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60351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48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72447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90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75" y="126444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40" y="12710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710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9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60351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34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40" y="1261031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7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61031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38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67774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7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586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7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06140" y="104432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기업개요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8" y="1620391"/>
            <a:ext cx="8621692" cy="5832648"/>
          </a:xfrm>
          <a:prstGeom prst="rect">
            <a:avLst/>
          </a:prstGeom>
        </p:spPr>
      </p:pic>
      <p:sp>
        <p:nvSpPr>
          <p:cNvPr id="10" name="텍스트 개체 틀 14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 smtClean="0"/>
              <a:t>Hansolpanel</a:t>
            </a:r>
            <a:r>
              <a:rPr lang="en-US" altLang="ko-KR" dirty="0" smtClean="0"/>
              <a:t> System</a:t>
            </a:r>
            <a:endParaRPr lang="ko-KR" alt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764458" y="4860751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2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72" y="1269916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2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76" y="1262019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1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64" y="1272447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80" y="12586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710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9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40" y="1267774"/>
            <a:ext cx="5400000" cy="61200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7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40" y="1264907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14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5956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1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(175T)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37" y="1262191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3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64" y="1261569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96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06540" y="104432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경영이념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0" y="1908422"/>
            <a:ext cx="8947100" cy="5283513"/>
          </a:xfrm>
          <a:prstGeom prst="rect">
            <a:avLst/>
          </a:prstGeom>
        </p:spPr>
      </p:pic>
      <p:sp>
        <p:nvSpPr>
          <p:cNvPr id="7" name="텍스트 개체 틀 14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 smtClean="0"/>
              <a:t>Hansolpanel</a:t>
            </a:r>
            <a:r>
              <a:rPr lang="en-US" altLang="ko-KR" dirty="0" smtClean="0"/>
              <a:t> System</a:t>
            </a:r>
            <a:endParaRPr lang="ko-KR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65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70969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79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64989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7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(200T)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66577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5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64210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1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586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95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67774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3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(225T)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76" y="1267774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8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(250T)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61" y="1267774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smtClean="0"/>
              <a:t>(250T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8" y="1260351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89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smtClean="0"/>
              <a:t>(250T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76" y="1267774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3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28553" y="1038291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err="1" smtClean="0"/>
              <a:t>비젼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16" y="1980431"/>
            <a:ext cx="8549684" cy="5112568"/>
          </a:xfrm>
          <a:prstGeom prst="rect">
            <a:avLst/>
          </a:prstGeom>
        </p:spPr>
      </p:pic>
      <p:sp>
        <p:nvSpPr>
          <p:cNvPr id="9" name="텍스트 개체 틀 14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 smtClean="0"/>
              <a:t>Hansolpanel</a:t>
            </a:r>
            <a:r>
              <a:rPr lang="en-US" altLang="ko-KR" dirty="0" smtClean="0"/>
              <a:t> System</a:t>
            </a:r>
            <a:endParaRPr lang="ko-KR" alt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80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5593" y="1034599"/>
            <a:ext cx="3600000" cy="202595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</a:t>
            </a:r>
            <a:r>
              <a:rPr lang="en-US" altLang="ko-KR" smtClean="0"/>
              <a:t>(250T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   EPS</a:t>
            </a:r>
            <a:r>
              <a:rPr lang="ko-KR" altLang="en-US" dirty="0" smtClean="0"/>
              <a:t>패널 시험성적서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64" y="1258683"/>
            <a:ext cx="5400000" cy="6120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38388" y="5364807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견</a:t>
            </a:r>
            <a:r>
              <a:rPr lang="ko-KR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본</a:t>
            </a:r>
            <a:endParaRPr lang="en-US" altLang="ko-K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6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ko-KR" altLang="en-US" dirty="0" err="1" smtClean="0"/>
              <a:t>한솔패널시스템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프로세스</a:t>
            </a:r>
          </a:p>
          <a:p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한솔패널시스템은</a:t>
            </a:r>
            <a:r>
              <a:rPr lang="ko-KR" altLang="en-US" dirty="0" smtClean="0"/>
              <a:t> 이성적이며 또한 감성적인 </a:t>
            </a:r>
          </a:p>
          <a:p>
            <a:pPr>
              <a:lnSpc>
                <a:spcPts val="2400"/>
              </a:lnSpc>
            </a:pPr>
            <a:r>
              <a:rPr lang="ko-KR" altLang="en-US" dirty="0" smtClean="0"/>
              <a:t>리서치를 통하여 고객의 스타일을 분석하고</a:t>
            </a:r>
            <a:r>
              <a:rPr lang="en-US" altLang="ko-KR" dirty="0" smtClean="0"/>
              <a:t>, </a:t>
            </a:r>
          </a:p>
          <a:p>
            <a:pPr>
              <a:lnSpc>
                <a:spcPts val="2400"/>
              </a:lnSpc>
            </a:pPr>
            <a:r>
              <a:rPr lang="ko-KR" altLang="en-US" dirty="0" smtClean="0"/>
              <a:t>이를 바탕으로 최적화된 시공 및 납품의 프로세스를 디자인합니다</a:t>
            </a:r>
            <a:r>
              <a:rPr lang="en-US" altLang="ko-KR" dirty="0" smtClean="0"/>
              <a:t>. </a:t>
            </a:r>
          </a:p>
          <a:p>
            <a:pPr>
              <a:lnSpc>
                <a:spcPts val="2400"/>
              </a:lnSpc>
            </a:pPr>
            <a:endParaRPr lang="en-US" altLang="ko-KR" dirty="0" smtClean="0"/>
          </a:p>
          <a:p>
            <a:pPr>
              <a:lnSpc>
                <a:spcPts val="2400"/>
              </a:lnSpc>
            </a:pPr>
            <a:r>
              <a:rPr lang="ko-KR" altLang="en-US" dirty="0" smtClean="0"/>
              <a:t>첫만남부터 입주 후 서비스까지 일련의 </a:t>
            </a:r>
            <a:r>
              <a:rPr lang="en-US" altLang="ko-KR" dirty="0" smtClean="0"/>
              <a:t>APSBA </a:t>
            </a:r>
          </a:p>
          <a:p>
            <a:pPr>
              <a:lnSpc>
                <a:spcPts val="2400"/>
              </a:lnSpc>
            </a:pPr>
            <a:r>
              <a:rPr lang="ko-KR" altLang="en-US" dirty="0" smtClean="0"/>
              <a:t>시스템을 통하여 따뜻하고 유쾌한 공장</a:t>
            </a:r>
            <a:r>
              <a:rPr lang="en-US" altLang="ko-KR" dirty="0" smtClean="0"/>
              <a:t>/</a:t>
            </a:r>
            <a:r>
              <a:rPr lang="ko-KR" altLang="en-US" dirty="0" smtClean="0"/>
              <a:t>상가</a:t>
            </a:r>
            <a:r>
              <a:rPr lang="en-US" altLang="ko-KR" dirty="0" smtClean="0"/>
              <a:t>/</a:t>
            </a:r>
            <a:r>
              <a:rPr lang="ko-KR" altLang="en-US" dirty="0" smtClean="0"/>
              <a:t>집을 </a:t>
            </a:r>
          </a:p>
          <a:p>
            <a:pPr>
              <a:lnSpc>
                <a:spcPts val="2400"/>
              </a:lnSpc>
            </a:pPr>
            <a:r>
              <a:rPr lang="ko-KR" altLang="en-US" dirty="0" smtClean="0"/>
              <a:t>경험하실 수 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cxnSp>
        <p:nvCxnSpPr>
          <p:cNvPr id="13" name="직선 연결선 12"/>
          <p:cNvCxnSpPr/>
          <p:nvPr/>
        </p:nvCxnSpPr>
        <p:spPr>
          <a:xfrm>
            <a:off x="453710" y="4732545"/>
            <a:ext cx="9910800" cy="0"/>
          </a:xfrm>
          <a:prstGeom prst="line">
            <a:avLst/>
          </a:prstGeom>
          <a:ln w="1270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타원 13"/>
          <p:cNvSpPr/>
          <p:nvPr/>
        </p:nvSpPr>
        <p:spPr>
          <a:xfrm>
            <a:off x="725935" y="402754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">
            <a:solidFill>
              <a:srgbClr val="005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98955" y="4020568"/>
            <a:ext cx="1260000" cy="14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삶을 </a:t>
            </a:r>
          </a:p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디자인하라</a:t>
            </a:r>
          </a:p>
        </p:txBody>
      </p:sp>
      <p:sp>
        <p:nvSpPr>
          <p:cNvPr id="16" name="타원 15"/>
          <p:cNvSpPr/>
          <p:nvPr/>
        </p:nvSpPr>
        <p:spPr>
          <a:xfrm>
            <a:off x="2429092" y="402754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">
            <a:solidFill>
              <a:srgbClr val="005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02112" y="4027548"/>
            <a:ext cx="1260000" cy="14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전문가와 </a:t>
            </a:r>
          </a:p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함께하는 시공</a:t>
            </a:r>
          </a:p>
        </p:txBody>
      </p:sp>
      <p:sp>
        <p:nvSpPr>
          <p:cNvPr id="18" name="타원 17"/>
          <p:cNvSpPr/>
          <p:nvPr/>
        </p:nvSpPr>
        <p:spPr>
          <a:xfrm>
            <a:off x="4146209" y="402754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">
            <a:solidFill>
              <a:srgbClr val="005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19229" y="4041508"/>
            <a:ext cx="1260000" cy="14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멋진 스타일링을 </a:t>
            </a:r>
          </a:p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구현하는 조력자</a:t>
            </a:r>
          </a:p>
        </p:txBody>
      </p:sp>
      <p:sp>
        <p:nvSpPr>
          <p:cNvPr id="20" name="타원 19"/>
          <p:cNvSpPr/>
          <p:nvPr/>
        </p:nvSpPr>
        <p:spPr>
          <a:xfrm>
            <a:off x="5863327" y="402754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">
            <a:solidFill>
              <a:srgbClr val="005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36347" y="4041508"/>
            <a:ext cx="1260000" cy="14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최고의 전문가와 </a:t>
            </a:r>
          </a:p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함께 건축하기</a:t>
            </a:r>
          </a:p>
        </p:txBody>
      </p:sp>
      <p:sp>
        <p:nvSpPr>
          <p:cNvPr id="22" name="타원 21"/>
          <p:cNvSpPr/>
          <p:nvPr/>
        </p:nvSpPr>
        <p:spPr>
          <a:xfrm>
            <a:off x="7573465" y="402754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">
            <a:solidFill>
              <a:srgbClr val="005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46485" y="4034528"/>
            <a:ext cx="1260000" cy="14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2100"/>
              </a:lnSpc>
            </a:pPr>
            <a:r>
              <a:rPr lang="ko-KR" altLang="en-US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오래된 친구</a:t>
            </a:r>
            <a:r>
              <a:rPr lang="en-US" altLang="ko-KR" sz="12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lnSpc>
                <a:spcPts val="2100"/>
              </a:lnSpc>
            </a:pPr>
            <a:r>
              <a:rPr lang="ko-KR" altLang="en-US" sz="1200" dirty="0" err="1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한솔패널시스템</a:t>
            </a:r>
            <a:endParaRPr lang="ko-KR" altLang="en-US" sz="1200" dirty="0" smtClean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056523" y="6804967"/>
            <a:ext cx="1516942" cy="31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함께합니다</a:t>
            </a:r>
            <a:endParaRPr lang="en-US" altLang="ko-KR" dirty="0" smtClean="0"/>
          </a:p>
        </p:txBody>
      </p:sp>
      <p:pic>
        <p:nvPicPr>
          <p:cNvPr id="8" name="그림 7" descr="p01_회사소개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575" y="1157822"/>
            <a:ext cx="7403607" cy="5245619"/>
          </a:xfrm>
          <a:prstGeom prst="rect">
            <a:avLst/>
          </a:prstGeom>
        </p:spPr>
      </p:pic>
      <p:sp>
        <p:nvSpPr>
          <p:cNvPr id="9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/>
          <p:cNvSpPr>
            <a:spLocks noGrp="1"/>
          </p:cNvSpPr>
          <p:nvPr>
            <p:ph type="body" sz="quarter" idx="17"/>
          </p:nvPr>
        </p:nvSpPr>
        <p:spPr>
          <a:xfrm>
            <a:off x="753015" y="893154"/>
            <a:ext cx="7399028" cy="6375246"/>
          </a:xfrm>
        </p:spPr>
        <p:txBody>
          <a:bodyPr/>
          <a:lstStyle/>
          <a:p>
            <a:r>
              <a:rPr lang="ko-KR" altLang="en-US" sz="1800" dirty="0" smtClean="0">
                <a:solidFill>
                  <a:schemeClr val="tx1"/>
                </a:solidFill>
              </a:rPr>
              <a:t>㈜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한솔패널시스템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r>
              <a:rPr lang="ko-KR" altLang="en-US" sz="1800" dirty="0" smtClean="0">
                <a:solidFill>
                  <a:schemeClr val="tx1"/>
                </a:solidFill>
              </a:rPr>
              <a:t>본사주소 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충남 예산군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예당산단</a:t>
            </a:r>
            <a:r>
              <a:rPr lang="en-US" altLang="ko-KR" sz="1800" dirty="0" smtClean="0">
                <a:solidFill>
                  <a:schemeClr val="tx1"/>
                </a:solidFill>
              </a:rPr>
              <a:t>2</a:t>
            </a:r>
            <a:r>
              <a:rPr lang="ko-KR" altLang="en-US" sz="1800" dirty="0" smtClean="0">
                <a:solidFill>
                  <a:schemeClr val="tx1"/>
                </a:solidFill>
              </a:rPr>
              <a:t>길 </a:t>
            </a:r>
            <a:r>
              <a:rPr lang="en-US" altLang="ko-KR" sz="1800" dirty="0" smtClean="0">
                <a:solidFill>
                  <a:schemeClr val="tx1"/>
                </a:solidFill>
              </a:rPr>
              <a:t>14-5</a:t>
            </a:r>
            <a:endParaRPr lang="ko-KR" altLang="en-US" sz="1800" dirty="0" smtClean="0">
              <a:solidFill>
                <a:schemeClr val="tx1"/>
              </a:solidFill>
            </a:endParaRP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TEL : 1577-8389</a:t>
            </a: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FAX : 041)338-7644</a:t>
            </a: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MAIL :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1022hansol@gmail.com</a:t>
            </a:r>
          </a:p>
          <a:p>
            <a:endParaRPr lang="en-US" altLang="ko-KR" sz="1800" dirty="0">
              <a:solidFill>
                <a:schemeClr val="tx1"/>
              </a:solidFill>
            </a:endParaRPr>
          </a:p>
          <a:p>
            <a:r>
              <a:rPr lang="ko-KR" altLang="en-US" sz="1800" dirty="0" smtClean="0">
                <a:solidFill>
                  <a:schemeClr val="tx1"/>
                </a:solidFill>
              </a:rPr>
              <a:t>제</a:t>
            </a:r>
            <a:r>
              <a:rPr lang="en-US" altLang="ko-KR" sz="1800" dirty="0">
                <a:solidFill>
                  <a:schemeClr val="tx1"/>
                </a:solidFill>
              </a:rPr>
              <a:t>2</a:t>
            </a:r>
            <a:r>
              <a:rPr lang="ko-KR" altLang="en-US" sz="1800" dirty="0" smtClean="0">
                <a:solidFill>
                  <a:schemeClr val="tx1"/>
                </a:solidFill>
              </a:rPr>
              <a:t>공장 </a:t>
            </a:r>
            <a:r>
              <a:rPr lang="ko-KR" altLang="en-US" sz="1800" dirty="0" smtClean="0">
                <a:solidFill>
                  <a:schemeClr val="tx1"/>
                </a:solidFill>
              </a:rPr>
              <a:t>주소 </a:t>
            </a:r>
            <a:r>
              <a:rPr lang="en-US" altLang="ko-KR" sz="1800" dirty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경기도 평택시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오성면</a:t>
            </a:r>
            <a:r>
              <a:rPr lang="ko-KR" altLang="en-US" sz="1800" dirty="0" smtClean="0">
                <a:solidFill>
                  <a:schemeClr val="tx1"/>
                </a:solidFill>
              </a:rPr>
              <a:t>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양교리</a:t>
            </a:r>
            <a:r>
              <a:rPr lang="ko-KR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915-42</a:t>
            </a: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TEL </a:t>
            </a:r>
            <a:r>
              <a:rPr lang="en-US" altLang="ko-KR" sz="1800" dirty="0">
                <a:solidFill>
                  <a:schemeClr val="tx1"/>
                </a:solidFill>
              </a:rPr>
              <a:t>: </a:t>
            </a:r>
            <a:r>
              <a:rPr lang="en-US" altLang="ko-KR" sz="1800" dirty="0" smtClean="0">
                <a:solidFill>
                  <a:schemeClr val="tx1"/>
                </a:solidFill>
              </a:rPr>
              <a:t>031)655-9333</a:t>
            </a:r>
            <a:endParaRPr lang="en-US" altLang="ko-KR" sz="1800" dirty="0">
              <a:solidFill>
                <a:schemeClr val="tx1"/>
              </a:solidFill>
            </a:endParaRPr>
          </a:p>
          <a:p>
            <a:r>
              <a:rPr lang="en-US" altLang="ko-KR" sz="1800" dirty="0">
                <a:solidFill>
                  <a:schemeClr val="tx1"/>
                </a:solidFill>
              </a:rPr>
              <a:t>FAX : </a:t>
            </a:r>
            <a:r>
              <a:rPr lang="en-US" altLang="ko-KR" sz="1800" dirty="0" smtClean="0">
                <a:solidFill>
                  <a:schemeClr val="tx1"/>
                </a:solidFill>
              </a:rPr>
              <a:t>031)654-9333</a:t>
            </a:r>
            <a:endParaRPr lang="en-US" altLang="ko-KR" sz="1800" dirty="0">
              <a:solidFill>
                <a:schemeClr val="tx1"/>
              </a:solidFill>
            </a:endParaRPr>
          </a:p>
          <a:p>
            <a:endParaRPr lang="en-US" altLang="ko-KR" sz="1800" b="1" dirty="0" smtClean="0">
              <a:solidFill>
                <a:schemeClr val="tx1"/>
              </a:solidFill>
            </a:endParaRPr>
          </a:p>
          <a:p>
            <a:endParaRPr lang="en-US" altLang="ko-KR" sz="1800" dirty="0" smtClean="0">
              <a:solidFill>
                <a:schemeClr val="tx1"/>
              </a:solidFill>
            </a:endParaRPr>
          </a:p>
          <a:p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8"/>
          </p:nvPr>
        </p:nvSpPr>
        <p:spPr>
          <a:xfrm>
            <a:off x="8152043" y="4568400"/>
            <a:ext cx="2322000" cy="2700000"/>
          </a:xfrm>
        </p:spPr>
        <p:txBody>
          <a:bodyPr/>
          <a:lstStyle/>
          <a:p>
            <a:r>
              <a:rPr lang="ko-KR" altLang="en-US" sz="1600" dirty="0" smtClean="0">
                <a:solidFill>
                  <a:srgbClr val="F26621"/>
                </a:solidFill>
              </a:rPr>
              <a:t>감사합니다</a:t>
            </a:r>
            <a:r>
              <a:rPr lang="en-US" altLang="ko-KR" sz="1600" dirty="0" smtClean="0">
                <a:solidFill>
                  <a:srgbClr val="F26621"/>
                </a:solidFill>
              </a:rPr>
              <a:t>.</a:t>
            </a:r>
          </a:p>
          <a:p>
            <a:endParaRPr lang="ko-KR" altLang="en-US" dirty="0"/>
          </a:p>
        </p:txBody>
      </p:sp>
      <p:sp>
        <p:nvSpPr>
          <p:cNvPr id="7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2880000" y="65855"/>
            <a:ext cx="7560000" cy="642941"/>
          </a:xfrm>
        </p:spPr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24428" y="1045471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조직도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28" y="1764407"/>
            <a:ext cx="8315572" cy="57968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76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58" y="1764407"/>
            <a:ext cx="5856646" cy="5472608"/>
          </a:xfrm>
          <a:prstGeom prst="rect">
            <a:avLst/>
          </a:prstGeom>
        </p:spPr>
      </p:pic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9533" y="104432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연혁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786860" y="3792105"/>
            <a:ext cx="4113574" cy="82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10.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본사 이전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평택시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  <a:endParaRPr lang="ko-KR" altLang="en-US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786860" y="722220"/>
            <a:ext cx="4113574" cy="1415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10.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월 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15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만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M2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생산 달성</a:t>
            </a: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09.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자본금</a:t>
            </a:r>
            <a:r>
              <a:rPr lang="en-US" altLang="ko-KR" sz="1400" b="1" dirty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10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억원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증자</a:t>
            </a: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06.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제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3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공장 설립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홍성군 광천산업단지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05.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홈페이지 구축</a:t>
            </a: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05. ISO 9001 /2008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등록</a:t>
            </a:r>
            <a:endParaRPr lang="en-US" altLang="ko-KR" sz="1400" b="1" dirty="0" smtClean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04. 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한솔패널시스템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상호 변경</a:t>
            </a:r>
            <a:endParaRPr lang="en-US" altLang="ko-KR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01.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제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2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공장 설립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예산군 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예당산업단지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01.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패널난연시험성적서등록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(50T~250T)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5490716" y="6012879"/>
            <a:ext cx="4113574" cy="82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11. 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한솔패널시스템씨앤티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설립</a:t>
            </a:r>
            <a:endParaRPr lang="ko-KR" altLang="en-US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706740" y="4847716"/>
            <a:ext cx="4113574" cy="82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02.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제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공장 설립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인천광역시</a:t>
            </a:r>
            <a:r>
              <a:rPr lang="en-US" altLang="ko-KR" sz="1400" b="1" dirty="0" smtClean="0">
                <a:solidFill>
                  <a:schemeClr val="tx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  <a:endParaRPr lang="ko-KR" altLang="en-US" sz="1400" b="1" dirty="0">
              <a:solidFill>
                <a:schemeClr val="tx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9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7"/>
          </p:nvPr>
        </p:nvSpPr>
        <p:spPr>
          <a:xfrm>
            <a:off x="319500" y="1044447"/>
            <a:ext cx="3600000" cy="1080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㈜</a:t>
            </a:r>
            <a:r>
              <a:rPr lang="ko-KR" altLang="en-US" dirty="0" err="1" smtClean="0"/>
              <a:t>한솔패널시스템이</a:t>
            </a:r>
            <a:endParaRPr lang="en-US" altLang="ko-KR" dirty="0" smtClean="0"/>
          </a:p>
          <a:p>
            <a:r>
              <a:rPr lang="ko-KR" altLang="en-US" dirty="0" smtClean="0"/>
              <a:t>품질 경영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err="1"/>
              <a:t>Hansolpanel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4276" y="1476375"/>
            <a:ext cx="8621692" cy="295465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indent="-391146">
              <a:lnSpc>
                <a:spcPct val="200000"/>
              </a:lnSpc>
              <a:spcBef>
                <a:spcPct val="20000"/>
              </a:spcBef>
            </a:pPr>
            <a:r>
              <a:rPr lang="ko-KR" altLang="en-US" sz="1600" dirty="0" smtClean="0">
                <a:latin typeface="나눔명조" panose="02020603020101020101" pitchFamily="18" charset="-127"/>
                <a:ea typeface="나눔명조" panose="02020603020101020101" pitchFamily="18" charset="-127"/>
              </a:rPr>
              <a:t>       주식회사 </a:t>
            </a:r>
            <a:r>
              <a:rPr lang="ko-KR" altLang="en-US" sz="1600" dirty="0" err="1">
                <a:latin typeface="나눔명조" panose="02020603020101020101" pitchFamily="18" charset="-127"/>
                <a:ea typeface="나눔명조" panose="02020603020101020101" pitchFamily="18" charset="-127"/>
              </a:rPr>
              <a:t>한솔패널시스템은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  품질방침의 효과적인 달성을 보증하기 위하여 본 </a:t>
            </a:r>
            <a:r>
              <a:rPr lang="ko-KR" altLang="en-US" sz="1600" dirty="0" err="1">
                <a:latin typeface="나눔명조" panose="02020603020101020101" pitchFamily="18" charset="-127"/>
                <a:ea typeface="나눔명조" panose="02020603020101020101" pitchFamily="18" charset="-127"/>
              </a:rPr>
              <a:t>품질메뉴얼에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z="1600" dirty="0" smtClean="0">
                <a:latin typeface="나눔명조" panose="02020603020101020101" pitchFamily="18" charset="-127"/>
                <a:ea typeface="나눔명조" panose="02020603020101020101" pitchFamily="18" charset="-127"/>
              </a:rPr>
              <a:t>기술된 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당사의 품질시스템</a:t>
            </a:r>
            <a:r>
              <a:rPr lang="en-US" altLang="ko-KR" sz="1600" dirty="0" err="1">
                <a:latin typeface="나눔명조" panose="02020603020101020101" pitchFamily="18" charset="-127"/>
                <a:ea typeface="나눔명조" panose="02020603020101020101" pitchFamily="18" charset="-127"/>
              </a:rPr>
              <a:t>KSA</a:t>
            </a:r>
            <a:r>
              <a:rPr lang="en-US" altLang="ko-KR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 9001:2001/ISO 9001:2000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의 모든 요구사항을 만족시킬 수 있으며</a:t>
            </a:r>
            <a:r>
              <a:rPr lang="en-US" altLang="ko-KR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고객만족 경영을 실현하기 위한 제품 생산에 필요한 모든 계층의 품질경영활동을 수립한 바</a:t>
            </a:r>
            <a:r>
              <a:rPr lang="en-US" altLang="ko-KR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전 임직원은 이를 이해하고 규정대로 각자의 책임과 권한을 준수하고 유지</a:t>
            </a:r>
            <a:r>
              <a:rPr lang="en-US" altLang="ko-KR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개선하여야 하며</a:t>
            </a:r>
            <a:r>
              <a:rPr lang="en-US" altLang="ko-KR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6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품질시스템을 실행하고 유지하는 책임과 권한을 갖는 품질경영대리인으로 전무이사를 지명하며 품질경영방침 및 목표는 다음과 같이 정하여 실행한다</a:t>
            </a:r>
            <a:endParaRPr kumimoji="0" lang="ko-KR" altLang="en-US" sz="1550" b="0" i="0" u="none" strike="noStrike" kern="1200" cap="none" spc="0" normalizeH="0" baseline="0" noProof="0" dirty="0" smtClean="0">
              <a:ln>
                <a:noFill/>
              </a:ln>
              <a:solidFill>
                <a:srgbClr val="4C2C8D"/>
              </a:solidFill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  <p:graphicFrame>
        <p:nvGraphicFramePr>
          <p:cNvPr id="8" name="Group 1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238093"/>
              </p:ext>
            </p:extLst>
          </p:nvPr>
        </p:nvGraphicFramePr>
        <p:xfrm>
          <a:off x="1890316" y="4684142"/>
          <a:ext cx="8351490" cy="1411287"/>
        </p:xfrm>
        <a:graphic>
          <a:graphicData uri="http://schemas.openxmlformats.org/drawingml/2006/table">
            <a:tbl>
              <a:tblPr/>
              <a:tblGrid>
                <a:gridCol w="8351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43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3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품 질 방 침</a:t>
                      </a:r>
                    </a:p>
                  </a:txBody>
                  <a:tcPr marT="45722" marB="45722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 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고객의 사용목적에 알맞고 고객 및 국내외 규격에서 요구하는 품질수준에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 부합하는 제품을 최적의 경제적 방법으로 생산하여 고객이 원하는 납기에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 공급함으로써 고객 만족 경영을 실현하기 위하여 모든 노력을 다한다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.</a:t>
                      </a:r>
                    </a:p>
                  </a:txBody>
                  <a:tcPr marT="45722" marB="45722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roup 2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223809"/>
              </p:ext>
            </p:extLst>
          </p:nvPr>
        </p:nvGraphicFramePr>
        <p:xfrm>
          <a:off x="1890316" y="6195442"/>
          <a:ext cx="8351490" cy="1351050"/>
        </p:xfrm>
        <a:graphic>
          <a:graphicData uri="http://schemas.openxmlformats.org/drawingml/2006/table">
            <a:tbl>
              <a:tblPr/>
              <a:tblGrid>
                <a:gridCol w="8351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4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3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품 질 목 표</a:t>
                      </a:r>
                    </a:p>
                  </a:txBody>
                  <a:tcPr marT="45690" marB="45690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 -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고객요구 공기의 절대 준수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 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-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고객요구 품질 검사에서의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100%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명조" panose="02020603020101020101" pitchFamily="18" charset="-127"/>
                          <a:ea typeface="나눔명조" panose="02020603020101020101" pitchFamily="18" charset="-127"/>
                        </a:rPr>
                        <a:t>합격</a:t>
                      </a:r>
                    </a:p>
                  </a:txBody>
                  <a:tcPr marT="45690" marB="45690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444304" y="738031"/>
            <a:ext cx="3010536" cy="2180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91146" marR="0" indent="-391146" algn="l" defTabSz="1043056" rtl="0" eaLnBrk="1" fontAlgn="auto" latinLnBrk="1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ko-KR" sz="1550" b="1" dirty="0" smtClean="0">
                <a:latin typeface="나눔명조" pitchFamily="18" charset="-127"/>
                <a:ea typeface="나눔명조" pitchFamily="18" charset="-127"/>
              </a:rPr>
              <a:t>http://www.hansolpanle.co.kr</a:t>
            </a:r>
            <a:endParaRPr kumimoji="0" lang="ko-KR" altLang="en-US" sz="15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86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사용자 지정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0" tIns="0" rIns="0" bIns="0"/>
      <a:lstStyle>
        <a:defPPr marL="391146" marR="0" indent="-391146" algn="l" defTabSz="1043056" rtl="0" eaLnBrk="1" fontAlgn="auto" latinLnBrk="1" hangingPunct="1">
          <a:lnSpc>
            <a:spcPts val="17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550" b="0" i="0" u="none" strike="noStrike" kern="1200" cap="none" spc="0" normalizeH="0" baseline="0" noProof="0" dirty="0" smtClean="0">
            <a:ln>
              <a:noFill/>
            </a:ln>
            <a:solidFill>
              <a:srgbClr val="4C2C8D"/>
            </a:solidFill>
            <a:effectLst/>
            <a:uLnTx/>
            <a:uFillTx/>
            <a:latin typeface="나눔명조" pitchFamily="18" charset="-127"/>
            <a:ea typeface="나눔명조" pitchFamily="18" charset="-127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6441</TotalTime>
  <Words>1319</Words>
  <Application>Microsoft Office PowerPoint</Application>
  <PresentationFormat>사용자 지정</PresentationFormat>
  <Paragraphs>376</Paragraphs>
  <Slides>63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71" baseType="lpstr">
      <vt:lpstr>나눔고딕</vt:lpstr>
      <vt:lpstr>나눔고딕 ExtraBold</vt:lpstr>
      <vt:lpstr>나눔고딕 Light</vt:lpstr>
      <vt:lpstr>나눔명조</vt:lpstr>
      <vt:lpstr>맑은 고딕</vt:lpstr>
      <vt:lpstr>Arial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ian kim</cp:lastModifiedBy>
  <cp:revision>105</cp:revision>
  <cp:lastPrinted>2015-11-27T08:54:35Z</cp:lastPrinted>
  <dcterms:created xsi:type="dcterms:W3CDTF">2013-09-24T15:45:04Z</dcterms:created>
  <dcterms:modified xsi:type="dcterms:W3CDTF">2016-05-18T08:30:49Z</dcterms:modified>
</cp:coreProperties>
</file>